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sldIdLst>
    <p:sldId id="432" r:id="rId2"/>
    <p:sldId id="285" r:id="rId3"/>
    <p:sldId id="423" r:id="rId4"/>
    <p:sldId id="434" r:id="rId5"/>
    <p:sldId id="441" r:id="rId6"/>
    <p:sldId id="443" r:id="rId7"/>
    <p:sldId id="500" r:id="rId8"/>
    <p:sldId id="445" r:id="rId9"/>
    <p:sldId id="446" r:id="rId10"/>
    <p:sldId id="447" r:id="rId11"/>
    <p:sldId id="487" r:id="rId12"/>
    <p:sldId id="486" r:id="rId13"/>
    <p:sldId id="490" r:id="rId14"/>
    <p:sldId id="492" r:id="rId15"/>
    <p:sldId id="494" r:id="rId16"/>
    <p:sldId id="453" r:id="rId17"/>
    <p:sldId id="496" r:id="rId18"/>
    <p:sldId id="456" r:id="rId19"/>
    <p:sldId id="288" r:id="rId20"/>
    <p:sldId id="459" r:id="rId21"/>
    <p:sldId id="460" r:id="rId22"/>
    <p:sldId id="294" r:id="rId2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103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226295112063765"/>
          <c:y val="5.6850483229107449E-2"/>
          <c:w val="0.46641109869920716"/>
          <c:h val="0.94314969788822578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D52-4688-A316-3704762A83D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5D52-4688-A316-3704762A83D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5D52-4688-A316-3704762A83D1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5D52-4688-A316-3704762A83D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57,1%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D52-4688-A316-3704762A83D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D52-4688-A316-3704762A83D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35,4%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D52-4688-A316-3704762A83D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5D52-4688-A316-3704762A83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IIaPGWCLC!$F$31:$I$31</c:f>
              <c:numCache>
                <c:formatCode>0.0</c:formatCode>
                <c:ptCount val="4"/>
                <c:pt idx="0">
                  <c:v>57.1</c:v>
                </c:pt>
                <c:pt idx="1">
                  <c:v>3.2</c:v>
                </c:pt>
                <c:pt idx="2">
                  <c:v>35.4</c:v>
                </c:pt>
                <c:pt idx="3">
                  <c:v>4.2999999999999972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52-4688-A316-3704762A83D1}"/>
            </c:ext>
          </c:extLst>
        </c:ser>
        <c:ser>
          <c:idx val="0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D52-4688-A316-3704762A83D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D52-4688-A316-3704762A83D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D52-4688-A316-3704762A83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5D52-4688-A316-3704762A83D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D52-4688-A316-3704762A83D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D52-4688-A316-3704762A83D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D52-4688-A316-3704762A83D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5D52-4688-A316-3704762A83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D52-4688-A316-3704762A83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4882150420852569"/>
          <c:y val="0"/>
          <c:w val="0.35117854607846438"/>
          <c:h val="0.99032669327274858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26F-463B-B929-A2AB357A6347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26F-463B-B929-A2AB357A6347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26F-463B-B929-A2AB357A6347}"/>
              </c:ext>
            </c:extLst>
          </c:dPt>
          <c:dLbls>
            <c:dLbl>
              <c:idx val="2"/>
              <c:layout>
                <c:manualLayout>
                  <c:x val="7.836213916932204E-2"/>
                  <c:y val="0.1485410394751202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6F-463B-B929-A2AB357A634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Narew!$D$28:$F$28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Narew!$D$30:$F$30</c:f>
              <c:numCache>
                <c:formatCode>0%</c:formatCode>
                <c:ptCount val="3"/>
                <c:pt idx="0">
                  <c:v>0.89956331877729256</c:v>
                </c:pt>
                <c:pt idx="1">
                  <c:v>1.3100436681222707E-2</c:v>
                </c:pt>
                <c:pt idx="2">
                  <c:v>8.7336244541484712E-2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6F-463B-B929-A2AB357A634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032770357941914"/>
          <c:y val="0.32727734571028383"/>
          <c:w val="0.21457698528635819"/>
          <c:h val="0.3251642155659629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A0-4582-8994-0AFB4F27AC90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A0-4582-8994-0AFB4F27AC9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Narew!$H$28:$I$28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Narew!$H$30:$I$30</c:f>
              <c:numCache>
                <c:formatCode>0%</c:formatCode>
                <c:ptCount val="2"/>
                <c:pt idx="0">
                  <c:v>0.93827160493827155</c:v>
                </c:pt>
                <c:pt idx="1">
                  <c:v>6.1728395061728392E-2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A0-4582-8994-0AFB4F27AC9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590505954332853"/>
          <c:y val="0.40595982793817442"/>
          <c:w val="0.21899975065528235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99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23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352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364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85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6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04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32816AC3-9F65-4631-B1AA-9D3EBBB18E99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Narwi (obszar dorzecza Wisły)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70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Narwi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Wisły)</a:t>
            </a:r>
            <a:endParaRPr lang="pl-PL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6D6CE19E-CD7F-4A8D-B317-EC9BA0BC7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540" y="1566379"/>
            <a:ext cx="4426096" cy="4025583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266038"/>
            <a:ext cx="4010025" cy="49521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dziewięciu obszarów dorzeczy </a:t>
            </a:r>
            <a:b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granicach Polski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 zarazem największy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wschodnią i fragment środkowej części kraju, a jego powierzchnia wynosi ok. 185 tys. km</a:t>
            </a:r>
            <a:r>
              <a:rPr lang="pl-PL" sz="130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stanowi ok. 59% powierzchni kraju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Wisły leży w województwach: śląskim, małopolskim, podkarpackim, lubelskim, świętokrzyskim, łódzkim, mazowieckim, podlaskim, warmińsko-mazurskim, kujawsko- pomorskim i 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reprezentowany jest przez siedem regionów wodnych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Małej Wisły (RZGW Gliwice),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 (RZGW Kraków),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Górnej-Wschodniej Wisły (RZGW Rzeszów),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Narwi (RZGW Białystok),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Bugu (RZGW Lublin),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 (RZGW Warszawa),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Wisły (RZGW Gdańsk).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880114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1 719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26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499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8679820" y="787401"/>
            <a:ext cx="3325367" cy="508667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AEA41D67-4903-4CB5-9901-2468711E7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409" y="4027340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w obszarze dorzecza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383565"/>
              </p:ext>
            </p:extLst>
          </p:nvPr>
        </p:nvGraphicFramePr>
        <p:xfrm>
          <a:off x="4488402" y="585628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Narwi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0EDA4D13-30FB-431E-9D61-055A7BE08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2735502"/>
            <a:ext cx="3290185" cy="10695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169 jcwp, 94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240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2 056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2 251 jcwp</a:t>
            </a:r>
          </a:p>
        </p:txBody>
      </p:sp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Narwi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206377"/>
            <a:ext cx="5381625" cy="47182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Narwi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Narwi powstał z wydzielenia z regionu wodnego Środkowej Wisły (aPGW) dodatkowych dwóch regionów: Bugu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 Narwi.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powierzchnię ok. 13% powierzchni obszaru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województwach: podlaskim, mazowieckim i warmińsko-mazurskim</a:t>
            </a:r>
            <a:endParaRPr lang="pl-PL" sz="1300" dirty="0"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Narwi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30647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Narwi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126907"/>
              </p:ext>
            </p:extLst>
          </p:nvPr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Narwi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7214FCDE-2E22-4345-BE37-DD6D01ED0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440" y="1155700"/>
            <a:ext cx="5243358" cy="4768892"/>
          </a:xfrm>
          <a:prstGeom prst="rect">
            <a:avLst/>
          </a:prstGeom>
        </p:spPr>
      </p:pic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5A60FEC2-C9E7-41BA-98D6-200A132FFD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317162"/>
              </p:ext>
            </p:extLst>
          </p:nvPr>
        </p:nvGraphicFramePr>
        <p:xfrm>
          <a:off x="655634" y="4213256"/>
          <a:ext cx="4361405" cy="1745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Narwi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807844"/>
              </p:ext>
            </p:extLst>
          </p:nvPr>
        </p:nvGraphicFramePr>
        <p:xfrm>
          <a:off x="4008051" y="594630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680209"/>
              </p:ext>
            </p:extLst>
          </p:nvPr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Narwi: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229 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Narwi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392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10235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5" name="Wykres 14">
            <a:extLst>
              <a:ext uri="{FF2B5EF4-FFF2-40B4-BE49-F238E27FC236}">
                <a16:creationId xmlns:a16="http://schemas.microsoft.com/office/drawing/2014/main" id="{58DA62B7-5A51-4104-B08A-86159DD50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749894"/>
              </p:ext>
            </p:extLst>
          </p:nvPr>
        </p:nvGraphicFramePr>
        <p:xfrm>
          <a:off x="9178606" y="2301700"/>
          <a:ext cx="3013394" cy="2098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FF054BB8-6B56-4F8C-AB9D-2D8A74277D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564" y="1233795"/>
            <a:ext cx="5166051" cy="469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Narwi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335181"/>
              </p:ext>
            </p:extLst>
          </p:nvPr>
        </p:nvGraphicFramePr>
        <p:xfrm>
          <a:off x="4023089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73095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Narwi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82702" y="2433983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9" name="Grupa 8">
            <a:extLst>
              <a:ext uri="{FF2B5EF4-FFF2-40B4-BE49-F238E27FC236}">
                <a16:creationId xmlns:a16="http://schemas.microsoft.com/office/drawing/2014/main" id="{5D177F32-5950-464D-AE66-0CC8697AEF15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5D56E264-FED5-4E71-AA8B-FA4AFCE8EB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Narwi: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1 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2982FB3-5178-4BD1-93B1-9770BE714135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Text Box 12">
              <a:extLst>
                <a:ext uri="{FF2B5EF4-FFF2-40B4-BE49-F238E27FC236}">
                  <a16:creationId xmlns:a16="http://schemas.microsoft.com/office/drawing/2014/main" id="{1A1E2750-CBD5-439B-BBE1-9BFCD78CD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Narwi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8%</a:t>
              </a:r>
            </a:p>
          </p:txBody>
        </p:sp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7E4AA03E-DA57-4468-9A7D-7F0776DB3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392 jcwp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5D0D4557-83BF-4EB3-9C54-0FB663DCA6D8}"/>
                </a:ext>
              </a:extLst>
            </p:cNvPr>
            <p:cNvSpPr/>
            <p:nvPr/>
          </p:nvSpPr>
          <p:spPr>
            <a:xfrm>
              <a:off x="510235" y="2057861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6A3F156-B3ED-4207-BF50-1B32242FA2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089" y="1233795"/>
            <a:ext cx="5258563" cy="478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Narwi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982007"/>
              </p:ext>
            </p:extLst>
          </p:nvPr>
        </p:nvGraphicFramePr>
        <p:xfrm>
          <a:off x="4027978" y="597391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919645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Narwi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a 8">
            <a:extLst>
              <a:ext uri="{FF2B5EF4-FFF2-40B4-BE49-F238E27FC236}">
                <a16:creationId xmlns:a16="http://schemas.microsoft.com/office/drawing/2014/main" id="{EE346011-F1D1-49B9-9687-BE71AE6F4FC6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F2EDE17A-7723-4B46-9F29-12250B5FC7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Narwi: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162 (32%)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E2FD6324-1AE3-43F2-BE6D-1B3F7545617C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Text Box 12">
              <a:extLst>
                <a:ext uri="{FF2B5EF4-FFF2-40B4-BE49-F238E27FC236}">
                  <a16:creationId xmlns:a16="http://schemas.microsoft.com/office/drawing/2014/main" id="{38236A37-F32C-4F57-A5BA-7064EFA635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Narwi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8%</a:t>
              </a:r>
            </a:p>
          </p:txBody>
        </p:sp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B452C94D-23D6-45F0-A275-7E06230866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392 jcwp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FDAB70F8-EF6D-4BB2-B3FA-833FFC9A00A1}"/>
                </a:ext>
              </a:extLst>
            </p:cNvPr>
            <p:cNvSpPr/>
            <p:nvPr/>
          </p:nvSpPr>
          <p:spPr>
            <a:xfrm>
              <a:off x="510235" y="229270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4F18647E-1FAF-4605-B073-4F1D70B8BE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150903"/>
              </p:ext>
            </p:extLst>
          </p:nvPr>
        </p:nvGraphicFramePr>
        <p:xfrm>
          <a:off x="9035727" y="2321177"/>
          <a:ext cx="3156273" cy="2078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C16CEEB-BDD3-414B-9000-B370116992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978" y="1233795"/>
            <a:ext cx="5236678" cy="476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5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Narwi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691027"/>
              </p:ext>
            </p:extLst>
          </p:nvPr>
        </p:nvGraphicFramePr>
        <p:xfrm>
          <a:off x="4144811" y="590946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Grupa 5">
            <a:extLst>
              <a:ext uri="{FF2B5EF4-FFF2-40B4-BE49-F238E27FC236}">
                <a16:creationId xmlns:a16="http://schemas.microsoft.com/office/drawing/2014/main" id="{A4B4CAA6-DD3D-42FA-971B-B695177AD66E}"/>
              </a:ext>
            </a:extLst>
          </p:cNvPr>
          <p:cNvGrpSpPr/>
          <p:nvPr/>
        </p:nvGrpSpPr>
        <p:grpSpPr>
          <a:xfrm>
            <a:off x="391226" y="1233795"/>
            <a:ext cx="3404026" cy="4836804"/>
            <a:chOff x="391226" y="1233795"/>
            <a:chExt cx="3325367" cy="4836804"/>
          </a:xfrm>
        </p:grpSpPr>
        <p:sp>
          <p:nvSpPr>
            <p:cNvPr id="7" name="Text Box 12">
              <a:extLst>
                <a:ext uri="{FF2B5EF4-FFF2-40B4-BE49-F238E27FC236}">
                  <a16:creationId xmlns:a16="http://schemas.microsoft.com/office/drawing/2014/main" id="{D4CAE309-29D6-4696-8C6B-FD4317D5A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Narwi: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162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5 (5%)</a:t>
              </a:r>
            </a:p>
          </p:txBody>
        </p:sp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AFDF1D61-6D6C-4119-8B33-8E175FA43007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D68FD28F-537E-43E2-94F9-DDEDC6413D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Narwi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1D57DD9-4D8C-4A4F-BB9B-818E5A6238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392 jcwp</a:t>
              </a:r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6125A2B6-92F9-4C1D-A16F-A7F2B4E05F80}"/>
                </a:ext>
              </a:extLst>
            </p:cNvPr>
            <p:cNvSpPr/>
            <p:nvPr/>
          </p:nvSpPr>
          <p:spPr>
            <a:xfrm>
              <a:off x="510235" y="3002590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D7C34FA0-CA2F-44ED-A373-5FFCCDC5A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972" y="1233796"/>
            <a:ext cx="5225331" cy="47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Narwi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89432"/>
              </p:ext>
            </p:extLst>
          </p:nvPr>
        </p:nvGraphicFramePr>
        <p:xfrm>
          <a:off x="4282463" y="596840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B6C19072-EF20-4842-8094-7152D00E6559}"/>
              </a:ext>
            </a:extLst>
          </p:cNvPr>
          <p:cNvGrpSpPr/>
          <p:nvPr/>
        </p:nvGrpSpPr>
        <p:grpSpPr>
          <a:xfrm>
            <a:off x="391226" y="1233795"/>
            <a:ext cx="3433522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101B4953-BB4E-44DE-9240-7F094E9F92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Narwi: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229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(13%)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(32%)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611C5244-ECF0-40D3-976A-18B55E57D854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A4FAB530-2B90-4AC0-B8FE-28BE6931E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Narwi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28FB3433-A238-4057-8817-8FC7D20BB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jcwp, 5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373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392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7E14424C-3659-400E-8474-108D3276D2A7}"/>
                </a:ext>
              </a:extLst>
            </p:cNvPr>
            <p:cNvSpPr/>
            <p:nvPr/>
          </p:nvSpPr>
          <p:spPr>
            <a:xfrm>
              <a:off x="510235" y="5279398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A177BC6-8671-4181-8743-F11F5B74C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463" y="1233795"/>
            <a:ext cx="5205666" cy="473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Narwi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082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27330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Narwi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E4EE7E79-F7B8-4DAF-92E9-0DB68F28F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9356" y="579489"/>
            <a:ext cx="6018006" cy="547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41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Narwi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890933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Narwi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58D40A10-A1EF-4B75-9970-5997B5A54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107" y="614363"/>
            <a:ext cx="5957321" cy="5418249"/>
          </a:xfrm>
          <a:prstGeom prst="rect">
            <a:avLst/>
          </a:prstGeom>
        </p:spPr>
      </p:pic>
      <p:pic>
        <p:nvPicPr>
          <p:cNvPr id="10" name="Obraz 11">
            <a:extLst>
              <a:ext uri="{FF2B5EF4-FFF2-40B4-BE49-F238E27FC236}">
                <a16:creationId xmlns:a16="http://schemas.microsoft.com/office/drawing/2014/main" id="{65753047-034E-4815-98D3-FC6BB9251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923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Narwi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092031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Narwi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141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BF36DEE-C6C7-4C49-90AA-BFB8B1DDD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481" y="614363"/>
            <a:ext cx="6006127" cy="5462639"/>
          </a:xfrm>
          <a:prstGeom prst="rect">
            <a:avLst/>
          </a:prstGeom>
        </p:spPr>
      </p:pic>
      <p:pic>
        <p:nvPicPr>
          <p:cNvPr id="10" name="Obraz 11">
            <a:extLst>
              <a:ext uri="{FF2B5EF4-FFF2-40B4-BE49-F238E27FC236}">
                <a16:creationId xmlns:a16="http://schemas.microsoft.com/office/drawing/2014/main" id="{BEFDC491-6244-4CAA-B9AB-E1504DD6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255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276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Narwi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136306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Narwi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169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EA4C5DCE-A0BA-431D-99CA-4FF5E3365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107" y="614363"/>
            <a:ext cx="5999088" cy="545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8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Narwi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670727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Narwi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BD3F1DD-C586-461F-9B4E-00F082AAB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856" y="707513"/>
            <a:ext cx="5984505" cy="5442974"/>
          </a:xfrm>
          <a:prstGeom prst="rect">
            <a:avLst/>
          </a:prstGeom>
        </p:spPr>
      </p:pic>
      <p:pic>
        <p:nvPicPr>
          <p:cNvPr id="10" name="Obraz 11">
            <a:extLst>
              <a:ext uri="{FF2B5EF4-FFF2-40B4-BE49-F238E27FC236}">
                <a16:creationId xmlns:a16="http://schemas.microsoft.com/office/drawing/2014/main" id="{8DAE02D3-55A7-48A7-A8A9-14EB6F9CA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7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Narwi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536186" y="2444869"/>
            <a:ext cx="544773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444996"/>
              </p:ext>
            </p:extLst>
          </p:nvPr>
        </p:nvGraphicFramePr>
        <p:xfrm>
          <a:off x="6451601" y="595757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408870A-E2AF-4A98-B193-82FF9902D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01" y="814988"/>
            <a:ext cx="5648642" cy="513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Narwi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667142"/>
              </p:ext>
            </p:extLst>
          </p:nvPr>
        </p:nvGraphicFramePr>
        <p:xfrm>
          <a:off x="5996367" y="593587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 - 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C48A13A8-8477-4CA4-BFDA-49BAFF7C8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515550"/>
              </p:ext>
            </p:extLst>
          </p:nvPr>
        </p:nvGraphicFramePr>
        <p:xfrm>
          <a:off x="1677194" y="2683123"/>
          <a:ext cx="3878032" cy="70104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Narwi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ilościowe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chemiczne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9DCDD68-5D98-4250-92CC-C624E5B22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6367" y="702283"/>
            <a:ext cx="5792510" cy="5268353"/>
          </a:xfrm>
          <a:prstGeom prst="rect">
            <a:avLst/>
          </a:prstGeom>
        </p:spPr>
      </p:pic>
      <p:pic>
        <p:nvPicPr>
          <p:cNvPr id="15" name="Obraz 11">
            <a:extLst>
              <a:ext uri="{FF2B5EF4-FFF2-40B4-BE49-F238E27FC236}">
                <a16:creationId xmlns:a16="http://schemas.microsoft.com/office/drawing/2014/main" id="{BADB2184-55F9-4C9A-98FF-1BF7010E8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446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6371599D-8CCD-400A-8AA5-2558C9234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651" y="1324055"/>
            <a:ext cx="5106381" cy="4644310"/>
          </a:xfrm>
          <a:prstGeom prst="rect">
            <a:avLst/>
          </a:prstGeom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FE156EE0-E880-41E2-B666-668183272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3" y="1324055"/>
            <a:ext cx="5106381" cy="4644310"/>
          </a:xfrm>
          <a:prstGeom prst="rect">
            <a:avLst/>
          </a:prstGeom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669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Narwi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93%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51%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Narwi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988038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110703"/>
            <a:ext cx="11141075" cy="18194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Narwi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 osiągnęła zakładanego celu środowiskowego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49%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2054</Words>
  <Application>Microsoft Office PowerPoint</Application>
  <PresentationFormat>Panoramiczny</PresentationFormat>
  <Paragraphs>280</Paragraphs>
  <Slides>22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Roboto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359</cp:revision>
  <dcterms:created xsi:type="dcterms:W3CDTF">2017-12-14T14:22:37Z</dcterms:created>
  <dcterms:modified xsi:type="dcterms:W3CDTF">2021-05-26T23:01:39Z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